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Lst>
  <p:notesMasterIdLst>
    <p:notesMasterId r:id="rId17"/>
  </p:notesMasterIdLst>
  <p:handoutMasterIdLst>
    <p:handoutMasterId r:id="rId18"/>
  </p:handoutMasterIdLst>
  <p:sldIdLst>
    <p:sldId id="256" r:id="rId6"/>
    <p:sldId id="266" r:id="rId7"/>
    <p:sldId id="260" r:id="rId8"/>
    <p:sldId id="261" r:id="rId9"/>
    <p:sldId id="262" r:id="rId10"/>
    <p:sldId id="263" r:id="rId11"/>
    <p:sldId id="272" r:id="rId12"/>
    <p:sldId id="264" r:id="rId13"/>
    <p:sldId id="271" r:id="rId14"/>
    <p:sldId id="270" r:id="rId15"/>
    <p:sldId id="273" r:id="rId1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08ED8-084B-4EBD-ACED-BC6C340CF514}" v="26" dt="2020-05-20T13:42:2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4660"/>
  </p:normalViewPr>
  <p:slideViewPr>
    <p:cSldViewPr>
      <p:cViewPr varScale="1">
        <p:scale>
          <a:sx n="65" d="100"/>
          <a:sy n="65" d="100"/>
        </p:scale>
        <p:origin x="4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B6B08ED8-084B-4EBD-ACED-BC6C340CF514}"/>
    <pc:docChg chg="undo custSel addSld modSld">
      <pc:chgData name="Mr Porter" userId="caeb4aa7-6afb-46a3-a995-19b0c182e2ba" providerId="ADAL" clId="{B6B08ED8-084B-4EBD-ACED-BC6C340CF514}" dt="2020-05-27T10:28:13.468" v="1757" actId="29295"/>
      <pc:docMkLst>
        <pc:docMk/>
      </pc:docMkLst>
      <pc:sldChg chg="addSp delSp modSp mod setClrOvrMap">
        <pc:chgData name="Mr Porter" userId="caeb4aa7-6afb-46a3-a995-19b0c182e2ba" providerId="ADAL" clId="{B6B08ED8-084B-4EBD-ACED-BC6C340CF514}" dt="2020-05-27T10:28:13.468" v="1757" actId="29295"/>
        <pc:sldMkLst>
          <pc:docMk/>
          <pc:sldMk cId="3606514065" sldId="256"/>
        </pc:sldMkLst>
        <pc:spChg chg="mod">
          <ac:chgData name="Mr Porter" userId="caeb4aa7-6afb-46a3-a995-19b0c182e2ba" providerId="ADAL" clId="{B6B08ED8-084B-4EBD-ACED-BC6C340CF514}" dt="2020-05-27T10:28:08.656" v="1756" actId="26606"/>
          <ac:spMkLst>
            <pc:docMk/>
            <pc:sldMk cId="3606514065" sldId="256"/>
            <ac:spMk id="2" creationId="{00000000-0000-0000-0000-000000000000}"/>
          </ac:spMkLst>
        </pc:spChg>
        <pc:spChg chg="mod">
          <ac:chgData name="Mr Porter" userId="caeb4aa7-6afb-46a3-a995-19b0c182e2ba" providerId="ADAL" clId="{B6B08ED8-084B-4EBD-ACED-BC6C340CF514}" dt="2020-05-27T10:28:08.656" v="1756" actId="26606"/>
          <ac:spMkLst>
            <pc:docMk/>
            <pc:sldMk cId="3606514065" sldId="256"/>
            <ac:spMk id="3" creationId="{00000000-0000-0000-0000-000000000000}"/>
          </ac:spMkLst>
        </pc:spChg>
        <pc:spChg chg="del">
          <ac:chgData name="Mr Porter" userId="caeb4aa7-6afb-46a3-a995-19b0c182e2ba" providerId="ADAL" clId="{B6B08ED8-084B-4EBD-ACED-BC6C340CF514}" dt="2020-05-27T10:27:03.217" v="1753" actId="26606"/>
          <ac:spMkLst>
            <pc:docMk/>
            <pc:sldMk cId="3606514065" sldId="256"/>
            <ac:spMk id="15" creationId="{2FDF0794-1B86-42B2-B8C7-F60123E638ED}"/>
          </ac:spMkLst>
        </pc:spChg>
        <pc:spChg chg="del">
          <ac:chgData name="Mr Porter" userId="caeb4aa7-6afb-46a3-a995-19b0c182e2ba" providerId="ADAL" clId="{B6B08ED8-084B-4EBD-ACED-BC6C340CF514}" dt="2020-05-27T10:27:03.217" v="1753" actId="26606"/>
          <ac:spMkLst>
            <pc:docMk/>
            <pc:sldMk cId="3606514065" sldId="256"/>
            <ac:spMk id="16" creationId="{EAA48FC5-3C83-4F1B-BC33-DF0B588F8317}"/>
          </ac:spMkLst>
        </pc:spChg>
        <pc:spChg chg="add del">
          <ac:chgData name="Mr Porter" userId="caeb4aa7-6afb-46a3-a995-19b0c182e2ba" providerId="ADAL" clId="{B6B08ED8-084B-4EBD-ACED-BC6C340CF514}" dt="2020-05-27T10:28:08.656" v="1756" actId="26606"/>
          <ac:spMkLst>
            <pc:docMk/>
            <pc:sldMk cId="3606514065" sldId="256"/>
            <ac:spMk id="22" creationId="{B8D726A5-7900-41B4-8D49-49B4A2010E7C}"/>
          </ac:spMkLst>
        </pc:spChg>
        <pc:spChg chg="add">
          <ac:chgData name="Mr Porter" userId="caeb4aa7-6afb-46a3-a995-19b0c182e2ba" providerId="ADAL" clId="{B6B08ED8-084B-4EBD-ACED-BC6C340CF514}" dt="2020-05-27T10:28:08.656" v="1756" actId="26606"/>
          <ac:spMkLst>
            <pc:docMk/>
            <pc:sldMk cId="3606514065" sldId="256"/>
            <ac:spMk id="29" creationId="{2FDF0794-1B86-42B2-B8C7-F60123E638ED}"/>
          </ac:spMkLst>
        </pc:spChg>
        <pc:spChg chg="add">
          <ac:chgData name="Mr Porter" userId="caeb4aa7-6afb-46a3-a995-19b0c182e2ba" providerId="ADAL" clId="{B6B08ED8-084B-4EBD-ACED-BC6C340CF514}" dt="2020-05-27T10:28:08.656" v="1756" actId="26606"/>
          <ac:spMkLst>
            <pc:docMk/>
            <pc:sldMk cId="3606514065" sldId="256"/>
            <ac:spMk id="31" creationId="{EAA48FC5-3C83-4F1B-BC33-DF0B588F8317}"/>
          </ac:spMkLst>
        </pc:spChg>
        <pc:picChg chg="mod">
          <ac:chgData name="Mr Porter" userId="caeb4aa7-6afb-46a3-a995-19b0c182e2ba" providerId="ADAL" clId="{B6B08ED8-084B-4EBD-ACED-BC6C340CF514}" dt="2020-05-27T10:28:13.468" v="1757" actId="29295"/>
          <ac:picMkLst>
            <pc:docMk/>
            <pc:sldMk cId="3606514065" sldId="256"/>
            <ac:picMk id="4" creationId="{00000000-0000-0000-0000-000000000000}"/>
          </ac:picMkLst>
        </pc:picChg>
        <pc:cxnChg chg="del">
          <ac:chgData name="Mr Porter" userId="caeb4aa7-6afb-46a3-a995-19b0c182e2ba" providerId="ADAL" clId="{B6B08ED8-084B-4EBD-ACED-BC6C340CF514}" dt="2020-05-27T10:27:03.217" v="1753" actId="26606"/>
          <ac:cxnSpMkLst>
            <pc:docMk/>
            <pc:sldMk cId="3606514065" sldId="256"/>
            <ac:cxnSpMk id="17" creationId="{62F01714-1A39-4194-BD47-8A9960C59985}"/>
          </ac:cxnSpMkLst>
        </pc:cxnChg>
        <pc:cxnChg chg="add del">
          <ac:chgData name="Mr Porter" userId="caeb4aa7-6afb-46a3-a995-19b0c182e2ba" providerId="ADAL" clId="{B6B08ED8-084B-4EBD-ACED-BC6C340CF514}" dt="2020-05-27T10:28:08.656" v="1756" actId="26606"/>
          <ac:cxnSpMkLst>
            <pc:docMk/>
            <pc:sldMk cId="3606514065" sldId="256"/>
            <ac:cxnSpMk id="24" creationId="{46E49661-E258-450C-8150-A91A6B30D1CD}"/>
          </ac:cxnSpMkLst>
        </pc:cxnChg>
        <pc:cxnChg chg="add">
          <ac:chgData name="Mr Porter" userId="caeb4aa7-6afb-46a3-a995-19b0c182e2ba" providerId="ADAL" clId="{B6B08ED8-084B-4EBD-ACED-BC6C340CF514}" dt="2020-05-27T10:28:08.656" v="1756" actId="26606"/>
          <ac:cxnSpMkLst>
            <pc:docMk/>
            <pc:sldMk cId="3606514065" sldId="256"/>
            <ac:cxnSpMk id="33" creationId="{62F01714-1A39-4194-BD47-8A9960C59985}"/>
          </ac:cxnSpMkLst>
        </pc:cxnChg>
      </pc:sldChg>
      <pc:sldChg chg="modSp mod">
        <pc:chgData name="Mr Porter" userId="caeb4aa7-6afb-46a3-a995-19b0c182e2ba" providerId="ADAL" clId="{B6B08ED8-084B-4EBD-ACED-BC6C340CF514}" dt="2020-05-20T13:22:41.903" v="465" actId="20577"/>
        <pc:sldMkLst>
          <pc:docMk/>
          <pc:sldMk cId="3000253610" sldId="260"/>
        </pc:sldMkLst>
        <pc:spChg chg="mod">
          <ac:chgData name="Mr Porter" userId="caeb4aa7-6afb-46a3-a995-19b0c182e2ba" providerId="ADAL" clId="{B6B08ED8-084B-4EBD-ACED-BC6C340CF514}" dt="2020-05-20T13:22:41.903" v="465" actId="20577"/>
          <ac:spMkLst>
            <pc:docMk/>
            <pc:sldMk cId="3000253610" sldId="260"/>
            <ac:spMk id="2" creationId="{00000000-0000-0000-0000-000000000000}"/>
          </ac:spMkLst>
        </pc:spChg>
      </pc:sldChg>
      <pc:sldChg chg="modSp mod">
        <pc:chgData name="Mr Porter" userId="caeb4aa7-6afb-46a3-a995-19b0c182e2ba" providerId="ADAL" clId="{B6B08ED8-084B-4EBD-ACED-BC6C340CF514}" dt="2020-05-20T13:19:33.491" v="68" actId="14100"/>
        <pc:sldMkLst>
          <pc:docMk/>
          <pc:sldMk cId="1920951925" sldId="261"/>
        </pc:sldMkLst>
        <pc:spChg chg="mod">
          <ac:chgData name="Mr Porter" userId="caeb4aa7-6afb-46a3-a995-19b0c182e2ba" providerId="ADAL" clId="{B6B08ED8-084B-4EBD-ACED-BC6C340CF514}" dt="2020-05-20T13:19:33.491" v="68" actId="14100"/>
          <ac:spMkLst>
            <pc:docMk/>
            <pc:sldMk cId="1920951925" sldId="261"/>
            <ac:spMk id="2" creationId="{00000000-0000-0000-0000-000000000000}"/>
          </ac:spMkLst>
        </pc:spChg>
        <pc:spChg chg="mod">
          <ac:chgData name="Mr Porter" userId="caeb4aa7-6afb-46a3-a995-19b0c182e2ba" providerId="ADAL" clId="{B6B08ED8-084B-4EBD-ACED-BC6C340CF514}" dt="2020-05-20T13:19:29.838" v="67" actId="20577"/>
          <ac:spMkLst>
            <pc:docMk/>
            <pc:sldMk cId="1920951925" sldId="261"/>
            <ac:spMk id="4" creationId="{00000000-0000-0000-0000-000000000000}"/>
          </ac:spMkLst>
        </pc:spChg>
      </pc:sldChg>
      <pc:sldChg chg="modSp mod">
        <pc:chgData name="Mr Porter" userId="caeb4aa7-6afb-46a3-a995-19b0c182e2ba" providerId="ADAL" clId="{B6B08ED8-084B-4EBD-ACED-BC6C340CF514}" dt="2020-05-20T13:39:11.345" v="1272" actId="20577"/>
        <pc:sldMkLst>
          <pc:docMk/>
          <pc:sldMk cId="3389500544" sldId="262"/>
        </pc:sldMkLst>
        <pc:spChg chg="mod">
          <ac:chgData name="Mr Porter" userId="caeb4aa7-6afb-46a3-a995-19b0c182e2ba" providerId="ADAL" clId="{B6B08ED8-084B-4EBD-ACED-BC6C340CF514}" dt="2020-05-20T13:39:11.345" v="1272" actId="20577"/>
          <ac:spMkLst>
            <pc:docMk/>
            <pc:sldMk cId="3389500544" sldId="262"/>
            <ac:spMk id="2" creationId="{00000000-0000-0000-0000-000000000000}"/>
          </ac:spMkLst>
        </pc:spChg>
      </pc:sldChg>
      <pc:sldChg chg="addSp modSp mod">
        <pc:chgData name="Mr Porter" userId="caeb4aa7-6afb-46a3-a995-19b0c182e2ba" providerId="ADAL" clId="{B6B08ED8-084B-4EBD-ACED-BC6C340CF514}" dt="2020-05-20T13:38:59.412" v="1270" actId="1076"/>
        <pc:sldMkLst>
          <pc:docMk/>
          <pc:sldMk cId="4138916348" sldId="263"/>
        </pc:sldMkLst>
        <pc:picChg chg="mod">
          <ac:chgData name="Mr Porter" userId="caeb4aa7-6afb-46a3-a995-19b0c182e2ba" providerId="ADAL" clId="{B6B08ED8-084B-4EBD-ACED-BC6C340CF514}" dt="2020-05-20T13:38:55.577" v="1269" actId="1076"/>
          <ac:picMkLst>
            <pc:docMk/>
            <pc:sldMk cId="4138916348" sldId="263"/>
            <ac:picMk id="3" creationId="{3552D3D2-AE91-463E-BC3A-3ED5E482F620}"/>
          </ac:picMkLst>
        </pc:picChg>
        <pc:picChg chg="add mod">
          <ac:chgData name="Mr Porter" userId="caeb4aa7-6afb-46a3-a995-19b0c182e2ba" providerId="ADAL" clId="{B6B08ED8-084B-4EBD-ACED-BC6C340CF514}" dt="2020-05-20T13:38:59.412" v="1270" actId="1076"/>
          <ac:picMkLst>
            <pc:docMk/>
            <pc:sldMk cId="4138916348" sldId="263"/>
            <ac:picMk id="6" creationId="{7E52359E-7B96-4F0D-9050-E708D550CEA6}"/>
          </ac:picMkLst>
        </pc:picChg>
      </pc:sldChg>
      <pc:sldChg chg="addSp delSp modSp mod">
        <pc:chgData name="Mr Porter" userId="caeb4aa7-6afb-46a3-a995-19b0c182e2ba" providerId="ADAL" clId="{B6B08ED8-084B-4EBD-ACED-BC6C340CF514}" dt="2020-05-20T13:39:29.919" v="1279" actId="20577"/>
        <pc:sldMkLst>
          <pc:docMk/>
          <pc:sldMk cId="2352776775" sldId="264"/>
        </pc:sldMkLst>
        <pc:spChg chg="mod">
          <ac:chgData name="Mr Porter" userId="caeb4aa7-6afb-46a3-a995-19b0c182e2ba" providerId="ADAL" clId="{B6B08ED8-084B-4EBD-ACED-BC6C340CF514}" dt="2020-05-20T13:23:54.731" v="490" actId="20577"/>
          <ac:spMkLst>
            <pc:docMk/>
            <pc:sldMk cId="2352776775" sldId="264"/>
            <ac:spMk id="2" creationId="{00000000-0000-0000-0000-000000000000}"/>
          </ac:spMkLst>
        </pc:spChg>
        <pc:spChg chg="mod">
          <ac:chgData name="Mr Porter" userId="caeb4aa7-6afb-46a3-a995-19b0c182e2ba" providerId="ADAL" clId="{B6B08ED8-084B-4EBD-ACED-BC6C340CF514}" dt="2020-05-20T13:39:29.919" v="1279" actId="20577"/>
          <ac:spMkLst>
            <pc:docMk/>
            <pc:sldMk cId="2352776775" sldId="264"/>
            <ac:spMk id="4" creationId="{00000000-0000-0000-0000-000000000000}"/>
          </ac:spMkLst>
        </pc:spChg>
        <pc:spChg chg="add del mod">
          <ac:chgData name="Mr Porter" userId="caeb4aa7-6afb-46a3-a995-19b0c182e2ba" providerId="ADAL" clId="{B6B08ED8-084B-4EBD-ACED-BC6C340CF514}" dt="2020-05-20T13:12:54.973" v="1"/>
          <ac:spMkLst>
            <pc:docMk/>
            <pc:sldMk cId="2352776775" sldId="264"/>
            <ac:spMk id="8" creationId="{A20F1506-9FCA-4646-83D0-FBD28EBAFCDE}"/>
          </ac:spMkLst>
        </pc:spChg>
      </pc:sldChg>
      <pc:sldChg chg="modSp mod">
        <pc:chgData name="Mr Porter" userId="caeb4aa7-6afb-46a3-a995-19b0c182e2ba" providerId="ADAL" clId="{B6B08ED8-084B-4EBD-ACED-BC6C340CF514}" dt="2020-05-20T13:30:04.430" v="1241" actId="20577"/>
        <pc:sldMkLst>
          <pc:docMk/>
          <pc:sldMk cId="31701806" sldId="266"/>
        </pc:sldMkLst>
        <pc:spChg chg="mod">
          <ac:chgData name="Mr Porter" userId="caeb4aa7-6afb-46a3-a995-19b0c182e2ba" providerId="ADAL" clId="{B6B08ED8-084B-4EBD-ACED-BC6C340CF514}" dt="2020-05-20T13:19:14.185" v="55" actId="20577"/>
          <ac:spMkLst>
            <pc:docMk/>
            <pc:sldMk cId="31701806" sldId="266"/>
            <ac:spMk id="2" creationId="{00000000-0000-0000-0000-000000000000}"/>
          </ac:spMkLst>
        </pc:spChg>
        <pc:spChg chg="mod">
          <ac:chgData name="Mr Porter" userId="caeb4aa7-6afb-46a3-a995-19b0c182e2ba" providerId="ADAL" clId="{B6B08ED8-084B-4EBD-ACED-BC6C340CF514}" dt="2020-05-20T13:30:04.430" v="1241" actId="20577"/>
          <ac:spMkLst>
            <pc:docMk/>
            <pc:sldMk cId="31701806" sldId="266"/>
            <ac:spMk id="4" creationId="{00000000-0000-0000-0000-000000000000}"/>
          </ac:spMkLst>
        </pc:spChg>
      </pc:sldChg>
      <pc:sldChg chg="modSp add mod">
        <pc:chgData name="Mr Porter" userId="caeb4aa7-6afb-46a3-a995-19b0c182e2ba" providerId="ADAL" clId="{B6B08ED8-084B-4EBD-ACED-BC6C340CF514}" dt="2020-05-20T13:13:55.313" v="11" actId="5793"/>
        <pc:sldMkLst>
          <pc:docMk/>
          <pc:sldMk cId="2643239013" sldId="270"/>
        </pc:sldMkLst>
        <pc:spChg chg="mod">
          <ac:chgData name="Mr Porter" userId="caeb4aa7-6afb-46a3-a995-19b0c182e2ba" providerId="ADAL" clId="{B6B08ED8-084B-4EBD-ACED-BC6C340CF514}" dt="2020-05-20T13:13:55.313" v="11" actId="5793"/>
          <ac:spMkLst>
            <pc:docMk/>
            <pc:sldMk cId="2643239013" sldId="270"/>
            <ac:spMk id="4" creationId="{00000000-0000-0000-0000-000000000000}"/>
          </ac:spMkLst>
        </pc:spChg>
      </pc:sldChg>
      <pc:sldChg chg="addSp delSp modSp mod">
        <pc:chgData name="Mr Porter" userId="caeb4aa7-6afb-46a3-a995-19b0c182e2ba" providerId="ADAL" clId="{B6B08ED8-084B-4EBD-ACED-BC6C340CF514}" dt="2020-05-20T13:30:26.472" v="1251" actId="1076"/>
        <pc:sldMkLst>
          <pc:docMk/>
          <pc:sldMk cId="2665239055" sldId="271"/>
        </pc:sldMkLst>
        <pc:spChg chg="mod">
          <ac:chgData name="Mr Porter" userId="caeb4aa7-6afb-46a3-a995-19b0c182e2ba" providerId="ADAL" clId="{B6B08ED8-084B-4EBD-ACED-BC6C340CF514}" dt="2020-05-20T13:27:23.819" v="1196" actId="113"/>
          <ac:spMkLst>
            <pc:docMk/>
            <pc:sldMk cId="2665239055" sldId="271"/>
            <ac:spMk id="2" creationId="{00000000-0000-0000-0000-000000000000}"/>
          </ac:spMkLst>
        </pc:spChg>
        <pc:spChg chg="mod">
          <ac:chgData name="Mr Porter" userId="caeb4aa7-6afb-46a3-a995-19b0c182e2ba" providerId="ADAL" clId="{B6B08ED8-084B-4EBD-ACED-BC6C340CF514}" dt="2020-05-20T13:24:24.007" v="508" actId="20577"/>
          <ac:spMkLst>
            <pc:docMk/>
            <pc:sldMk cId="2665239055" sldId="271"/>
            <ac:spMk id="4" creationId="{00000000-0000-0000-0000-000000000000}"/>
          </ac:spMkLst>
        </pc:spChg>
        <pc:picChg chg="add del">
          <ac:chgData name="Mr Porter" userId="caeb4aa7-6afb-46a3-a995-19b0c182e2ba" providerId="ADAL" clId="{B6B08ED8-084B-4EBD-ACED-BC6C340CF514}" dt="2020-05-20T13:30:16.219" v="1247" actId="478"/>
          <ac:picMkLst>
            <pc:docMk/>
            <pc:sldMk cId="2665239055" sldId="271"/>
            <ac:picMk id="3" creationId="{18F27103-12BA-4226-B5AD-80ED87CBC6DE}"/>
          </ac:picMkLst>
        </pc:picChg>
        <pc:picChg chg="add del mod modCrop">
          <ac:chgData name="Mr Porter" userId="caeb4aa7-6afb-46a3-a995-19b0c182e2ba" providerId="ADAL" clId="{B6B08ED8-084B-4EBD-ACED-BC6C340CF514}" dt="2020-05-20T13:30:24.584" v="1250" actId="1076"/>
          <ac:picMkLst>
            <pc:docMk/>
            <pc:sldMk cId="2665239055" sldId="271"/>
            <ac:picMk id="5" creationId="{BB3D5B96-2E0F-4F6F-BFB4-86FAE58D0BD2}"/>
          </ac:picMkLst>
        </pc:picChg>
        <pc:picChg chg="add del">
          <ac:chgData name="Mr Porter" userId="caeb4aa7-6afb-46a3-a995-19b0c182e2ba" providerId="ADAL" clId="{B6B08ED8-084B-4EBD-ACED-BC6C340CF514}" dt="2020-05-20T13:30:15.660" v="1246" actId="478"/>
          <ac:picMkLst>
            <pc:docMk/>
            <pc:sldMk cId="2665239055" sldId="271"/>
            <ac:picMk id="6" creationId="{0586B4C3-8DF1-4D31-847B-A80070B5C793}"/>
          </ac:picMkLst>
        </pc:picChg>
        <pc:picChg chg="add del mod">
          <ac:chgData name="Mr Porter" userId="caeb4aa7-6afb-46a3-a995-19b0c182e2ba" providerId="ADAL" clId="{B6B08ED8-084B-4EBD-ACED-BC6C340CF514}" dt="2020-05-20T13:30:26.472" v="1251" actId="1076"/>
          <ac:picMkLst>
            <pc:docMk/>
            <pc:sldMk cId="2665239055" sldId="271"/>
            <ac:picMk id="7" creationId="{BE193009-9A96-46BF-83C9-C9C27BA694D4}"/>
          </ac:picMkLst>
        </pc:picChg>
      </pc:sldChg>
      <pc:sldChg chg="addSp delSp modSp add mod">
        <pc:chgData name="Mr Porter" userId="caeb4aa7-6afb-46a3-a995-19b0c182e2ba" providerId="ADAL" clId="{B6B08ED8-084B-4EBD-ACED-BC6C340CF514}" dt="2020-05-20T13:42:23.927" v="1752" actId="18131"/>
        <pc:sldMkLst>
          <pc:docMk/>
          <pc:sldMk cId="112269736" sldId="272"/>
        </pc:sldMkLst>
        <pc:spChg chg="mod">
          <ac:chgData name="Mr Porter" userId="caeb4aa7-6afb-46a3-a995-19b0c182e2ba" providerId="ADAL" clId="{B6B08ED8-084B-4EBD-ACED-BC6C340CF514}" dt="2020-05-20T13:41:06.655" v="1744" actId="20577"/>
          <ac:spMkLst>
            <pc:docMk/>
            <pc:sldMk cId="112269736" sldId="272"/>
            <ac:spMk id="2" creationId="{00000000-0000-0000-0000-000000000000}"/>
          </ac:spMkLst>
        </pc:spChg>
        <pc:spChg chg="mod">
          <ac:chgData name="Mr Porter" userId="caeb4aa7-6afb-46a3-a995-19b0c182e2ba" providerId="ADAL" clId="{B6B08ED8-084B-4EBD-ACED-BC6C340CF514}" dt="2020-05-20T13:39:36.778" v="1289" actId="20577"/>
          <ac:spMkLst>
            <pc:docMk/>
            <pc:sldMk cId="112269736" sldId="272"/>
            <ac:spMk id="4" creationId="{00000000-0000-0000-0000-000000000000}"/>
          </ac:spMkLst>
        </pc:spChg>
        <pc:picChg chg="del">
          <ac:chgData name="Mr Porter" userId="caeb4aa7-6afb-46a3-a995-19b0c182e2ba" providerId="ADAL" clId="{B6B08ED8-084B-4EBD-ACED-BC6C340CF514}" dt="2020-05-20T13:39:24.396" v="1275" actId="478"/>
          <ac:picMkLst>
            <pc:docMk/>
            <pc:sldMk cId="112269736" sldId="272"/>
            <ac:picMk id="3" creationId="{3552D3D2-AE91-463E-BC3A-3ED5E482F620}"/>
          </ac:picMkLst>
        </pc:picChg>
        <pc:picChg chg="del">
          <ac:chgData name="Mr Porter" userId="caeb4aa7-6afb-46a3-a995-19b0c182e2ba" providerId="ADAL" clId="{B6B08ED8-084B-4EBD-ACED-BC6C340CF514}" dt="2020-05-20T13:39:23.633" v="1274" actId="478"/>
          <ac:picMkLst>
            <pc:docMk/>
            <pc:sldMk cId="112269736" sldId="272"/>
            <ac:picMk id="6" creationId="{7E52359E-7B96-4F0D-9050-E708D550CEA6}"/>
          </ac:picMkLst>
        </pc:picChg>
        <pc:picChg chg="add mod">
          <ac:chgData name="Mr Porter" userId="caeb4aa7-6afb-46a3-a995-19b0c182e2ba" providerId="ADAL" clId="{B6B08ED8-084B-4EBD-ACED-BC6C340CF514}" dt="2020-05-20T13:42:23.927" v="1752" actId="18131"/>
          <ac:picMkLst>
            <pc:docMk/>
            <pc:sldMk cId="112269736" sldId="272"/>
            <ac:picMk id="1026" creationId="{491E14A4-E8C4-48F3-8031-A98140AB4E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09/06/2021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09/06/2021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BEBA0-6DAA-45F4-8649-B50BE501B04E}" type="slidenum">
              <a:rPr lang="en-GB" smtClean="0"/>
              <a:t>8</a:t>
            </a:fld>
            <a:endParaRPr lang="en-GB"/>
          </a:p>
        </p:txBody>
      </p:sp>
    </p:spTree>
    <p:extLst>
      <p:ext uri="{BB962C8B-B14F-4D97-AF65-F5344CB8AC3E}">
        <p14:creationId xmlns:p14="http://schemas.microsoft.com/office/powerpoint/2010/main" val="236635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7BEBA0-6DAA-45F4-8649-B50BE501B0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1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6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1927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61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7194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032223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46223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50576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2801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1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9631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6/9/2021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6/9/2021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059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yworldofwork.co.uk/my-career-options/subjects?group=all&amp;subjects=2991"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r="2002" b="2"/>
          <a:stretch/>
        </p:blipFill>
        <p:spPr>
          <a:xfrm>
            <a:off x="20" y="975"/>
            <a:ext cx="9143980" cy="6858000"/>
          </a:xfrm>
          <a:prstGeom prst="rect">
            <a:avLst/>
          </a:prstGeom>
        </p:spPr>
      </p:pic>
      <p:sp>
        <p:nvSpPr>
          <p:cNvPr id="31" name="Rectangle 3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dirty="0" smtClean="0">
                <a:solidFill>
                  <a:srgbClr val="FFFFFF"/>
                </a:solidFill>
              </a:rPr>
              <a:t>nat5 </a:t>
            </a:r>
            <a:r>
              <a:rPr lang="en-GB"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a:solidFill>
                  <a:srgbClr val="FFFFFF"/>
                </a:solidFill>
              </a:rPr>
              <a:t>Course Introduction</a:t>
            </a:r>
          </a:p>
        </p:txBody>
      </p:sp>
      <p:cxnSp>
        <p:nvCxnSpPr>
          <p:cNvPr id="33" name="Straight Connector 3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ectangle 21">
            <a:extLst>
              <a:ext uri="{FF2B5EF4-FFF2-40B4-BE49-F238E27FC236}">
                <a16:creationId xmlns:a16="http://schemas.microsoft.com/office/drawing/2014/main" id="{E2B9AEA5-52CB-49A6-AF8A-33502F291B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23591" y="804333"/>
            <a:ext cx="2543925" cy="5249334"/>
          </a:xfrm>
        </p:spPr>
        <p:txBody>
          <a:bodyPr>
            <a:normAutofit/>
          </a:bodyPr>
          <a:lstStyle/>
          <a:p>
            <a:pPr algn="r"/>
            <a:r>
              <a:rPr lang="en-GB" sz="3400" dirty="0">
                <a:solidFill>
                  <a:srgbClr val="FFFFFF"/>
                </a:solidFill>
              </a:rPr>
              <a:t>careers</a:t>
            </a:r>
            <a:br>
              <a:rPr lang="en-GB" sz="3400" dirty="0">
                <a:solidFill>
                  <a:srgbClr val="FFFFFF"/>
                </a:solidFill>
              </a:rPr>
            </a:br>
            <a:endParaRPr lang="en-GB" sz="3400" dirty="0">
              <a:solidFill>
                <a:srgbClr val="FFFFFF"/>
              </a:solidFill>
            </a:endParaRPr>
          </a:p>
        </p:txBody>
      </p:sp>
      <p:sp>
        <p:nvSpPr>
          <p:cNvPr id="2" name="Content Placeholder 1"/>
          <p:cNvSpPr>
            <a:spLocks noGrp="1"/>
          </p:cNvSpPr>
          <p:nvPr>
            <p:ph idx="1"/>
          </p:nvPr>
        </p:nvSpPr>
        <p:spPr>
          <a:xfrm>
            <a:off x="3690906" y="188640"/>
            <a:ext cx="5201573" cy="6552728"/>
          </a:xfrm>
        </p:spPr>
        <p:txBody>
          <a:bodyPr anchor="ctr">
            <a:normAutofit fontScale="92500" lnSpcReduction="10000"/>
          </a:bodyPr>
          <a:lstStyle/>
          <a:p>
            <a:pPr marL="128016" lvl="1" indent="0">
              <a:buNone/>
            </a:pPr>
            <a:r>
              <a:rPr lang="en-GB" dirty="0"/>
              <a:t>There are a number of different careers that Design &amp; Manufacture could lead you to, such as:</a:t>
            </a:r>
          </a:p>
          <a:p>
            <a:pPr lvl="1"/>
            <a:r>
              <a:rPr lang="en-GB" dirty="0"/>
              <a:t>Aerospace engineer</a:t>
            </a:r>
          </a:p>
          <a:p>
            <a:pPr lvl="1"/>
            <a:r>
              <a:rPr lang="en-GB" dirty="0"/>
              <a:t>Agricultural engineer</a:t>
            </a:r>
          </a:p>
          <a:p>
            <a:pPr lvl="1"/>
            <a:r>
              <a:rPr lang="en-GB" dirty="0"/>
              <a:t>Aircraft maintenance engineer</a:t>
            </a:r>
          </a:p>
          <a:p>
            <a:pPr lvl="1"/>
            <a:r>
              <a:rPr lang="en-GB" dirty="0"/>
              <a:t>Architect</a:t>
            </a:r>
          </a:p>
          <a:p>
            <a:pPr lvl="1"/>
            <a:r>
              <a:rPr lang="en-GB" dirty="0"/>
              <a:t>Architectural technician</a:t>
            </a:r>
          </a:p>
          <a:p>
            <a:pPr lvl="1"/>
            <a:r>
              <a:rPr lang="en-GB" dirty="0"/>
              <a:t>Architectural technologist</a:t>
            </a:r>
          </a:p>
          <a:p>
            <a:pPr lvl="1"/>
            <a:r>
              <a:rPr lang="en-GB" dirty="0"/>
              <a:t>Automotive engineer</a:t>
            </a:r>
          </a:p>
          <a:p>
            <a:pPr lvl="1"/>
            <a:r>
              <a:rPr lang="en-GB" dirty="0"/>
              <a:t>Blacksmith</a:t>
            </a:r>
          </a:p>
          <a:p>
            <a:pPr lvl="1"/>
            <a:r>
              <a:rPr lang="en-GB" dirty="0"/>
              <a:t>Carpenter or joiner</a:t>
            </a:r>
          </a:p>
          <a:p>
            <a:pPr lvl="1"/>
            <a:r>
              <a:rPr lang="en-GB" dirty="0"/>
              <a:t>Chemical engineer</a:t>
            </a:r>
          </a:p>
          <a:p>
            <a:pPr lvl="1"/>
            <a:r>
              <a:rPr lang="en-GB" dirty="0"/>
              <a:t>Civil engineering technician</a:t>
            </a:r>
          </a:p>
          <a:p>
            <a:pPr lvl="1"/>
            <a:r>
              <a:rPr lang="en-GB" dirty="0"/>
              <a:t>Construction manager</a:t>
            </a:r>
          </a:p>
          <a:p>
            <a:pPr lvl="1"/>
            <a:r>
              <a:rPr lang="en-GB" dirty="0"/>
              <a:t>Costume designer</a:t>
            </a:r>
          </a:p>
          <a:p>
            <a:pPr lvl="1"/>
            <a:r>
              <a:rPr lang="en-GB" dirty="0"/>
              <a:t>Electrical engineer</a:t>
            </a:r>
          </a:p>
          <a:p>
            <a:pPr lvl="1"/>
            <a:r>
              <a:rPr lang="en-GB" dirty="0"/>
              <a:t>Furniture designer</a:t>
            </a:r>
          </a:p>
          <a:p>
            <a:pPr lvl="1"/>
            <a:r>
              <a:rPr lang="en-GB" dirty="0"/>
              <a:t>Games developer</a:t>
            </a:r>
          </a:p>
          <a:p>
            <a:pPr lvl="1"/>
            <a:r>
              <a:rPr lang="en-GB" dirty="0"/>
              <a:t>Set designer</a:t>
            </a:r>
          </a:p>
          <a:p>
            <a:pPr marL="128016" lvl="1" indent="0">
              <a:buNone/>
            </a:pPr>
            <a:endParaRPr lang="en-GB" dirty="0"/>
          </a:p>
          <a:p>
            <a:pPr marL="128016" lvl="1" indent="0">
              <a:buNone/>
            </a:pPr>
            <a:r>
              <a:rPr lang="en-GB" dirty="0"/>
              <a:t>And many more…</a:t>
            </a:r>
          </a:p>
          <a:p>
            <a:pPr marL="128016" lvl="1" indent="0">
              <a:buNone/>
            </a:pPr>
            <a:endParaRPr lang="en-GB" dirty="0"/>
          </a:p>
          <a:p>
            <a:pPr marL="128016" lvl="1" indent="0">
              <a:buNone/>
            </a:pPr>
            <a:r>
              <a:rPr lang="en-GB" dirty="0"/>
              <a:t>To see a full list of potential careers, click on the link below:</a:t>
            </a:r>
          </a:p>
          <a:p>
            <a:pPr marL="128016" lvl="1" indent="0">
              <a:buNone/>
            </a:pPr>
            <a:r>
              <a:rPr lang="en-GB" dirty="0">
                <a:hlinkClick r:id="rId2"/>
              </a:rPr>
              <a:t>https://www.myworldofwork.co.uk/my-career-options/subjects?group=all&amp;subjects=2991</a:t>
            </a:r>
            <a:endParaRPr lang="en-GB" dirty="0"/>
          </a:p>
          <a:p>
            <a:pPr lvl="1"/>
            <a:endParaRPr lang="en-GB" dirty="0"/>
          </a:p>
        </p:txBody>
      </p:sp>
    </p:spTree>
    <p:extLst>
      <p:ext uri="{BB962C8B-B14F-4D97-AF65-F5344CB8AC3E}">
        <p14:creationId xmlns:p14="http://schemas.microsoft.com/office/powerpoint/2010/main" val="2643239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980368" cy="1499616"/>
          </a:xfrm>
        </p:spPr>
        <p:txBody>
          <a:bodyPr>
            <a:normAutofit/>
          </a:bodyPr>
          <a:lstStyle/>
          <a:p>
            <a:r>
              <a:rPr lang="en-GB" sz="5400" dirty="0" smtClean="0"/>
              <a:t>YOUR NAME (BIGGEST THING ON THE PAGE)</a:t>
            </a:r>
            <a:endParaRPr lang="en-GB" sz="5400" dirty="0"/>
          </a:p>
        </p:txBody>
      </p:sp>
      <p:sp>
        <p:nvSpPr>
          <p:cNvPr id="3" name="Content Placeholder 2"/>
          <p:cNvSpPr>
            <a:spLocks noGrp="1"/>
          </p:cNvSpPr>
          <p:nvPr>
            <p:ph idx="1"/>
          </p:nvPr>
        </p:nvSpPr>
        <p:spPr/>
        <p:txBody>
          <a:bodyPr>
            <a:normAutofit/>
          </a:bodyPr>
          <a:lstStyle/>
          <a:p>
            <a:r>
              <a:rPr lang="en-GB" sz="3200" dirty="0" smtClean="0"/>
              <a:t>S3 DESIGN AND MANUFACTURE</a:t>
            </a:r>
          </a:p>
          <a:p>
            <a:r>
              <a:rPr lang="en-GB" sz="3200" dirty="0" smtClean="0"/>
              <a:t>MR. PORTER</a:t>
            </a:r>
          </a:p>
          <a:p>
            <a:endParaRPr lang="en-GB" sz="3200" dirty="0"/>
          </a:p>
          <a:p>
            <a:r>
              <a:rPr lang="en-GB" sz="3200" dirty="0" smtClean="0"/>
              <a:t>INCLUDE DESIGN IDEAs, PRODUCTS, LOGOS, GEMOETRIC SHAPES ETC. </a:t>
            </a:r>
            <a:endParaRPr lang="en-GB" sz="3200" dirty="0"/>
          </a:p>
        </p:txBody>
      </p:sp>
    </p:spTree>
    <p:extLst>
      <p:ext uri="{BB962C8B-B14F-4D97-AF65-F5344CB8AC3E}">
        <p14:creationId xmlns:p14="http://schemas.microsoft.com/office/powerpoint/2010/main" val="21708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FFFF"/>
                </a:solidFill>
              </a:rPr>
              <a:t>Welcome to </a:t>
            </a:r>
            <a:r>
              <a:rPr lang="en-GB" dirty="0">
                <a:solidFill>
                  <a:srgbClr val="FFFFFF"/>
                </a:solidFill>
              </a:rPr>
              <a:t/>
            </a:r>
            <a:br>
              <a:rPr lang="en-GB" dirty="0">
                <a:solidFill>
                  <a:srgbClr val="FFFFFF"/>
                </a:solidFill>
              </a:rPr>
            </a:br>
            <a:r>
              <a:rPr lang="en-GB" dirty="0" smtClean="0">
                <a:solidFill>
                  <a:srgbClr val="1CADE4"/>
                </a:solidFill>
              </a:rPr>
              <a:t>nat5 </a:t>
            </a:r>
            <a:r>
              <a:rPr lang="en-GB" dirty="0">
                <a:solidFill>
                  <a:srgbClr val="1CADE4"/>
                </a:solidFill>
              </a:rPr>
              <a:t>design &amp; manufacture</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1600" dirty="0">
                <a:solidFill>
                  <a:srgbClr val="FFFFFF"/>
                </a:solidFill>
              </a:rPr>
              <a:t>This year you will be introduced to several new topics related to the design process as well as practical skills and techniques, and materials and commercial manufacturing processes. </a:t>
            </a:r>
          </a:p>
          <a:p>
            <a:pPr marL="0" indent="0">
              <a:buNone/>
            </a:pPr>
            <a:r>
              <a:rPr lang="en-GB" sz="1600" dirty="0">
                <a:solidFill>
                  <a:srgbClr val="FFFFFF"/>
                </a:solidFill>
              </a:rPr>
              <a:t>The course is split into three main units:</a:t>
            </a:r>
          </a:p>
          <a:p>
            <a:pPr marL="342900" indent="-342900">
              <a:buFont typeface="+mj-lt"/>
              <a:buAutoNum type="arabicPeriod"/>
            </a:pPr>
            <a:r>
              <a:rPr lang="en-GB" sz="1600" dirty="0">
                <a:solidFill>
                  <a:srgbClr val="FFFFFF"/>
                </a:solidFill>
              </a:rPr>
              <a:t>Design</a:t>
            </a:r>
          </a:p>
          <a:p>
            <a:pPr marL="342900" indent="-342900">
              <a:buFont typeface="+mj-lt"/>
              <a:buAutoNum type="arabicPeriod"/>
            </a:pPr>
            <a:r>
              <a:rPr lang="en-GB" sz="1600" dirty="0">
                <a:solidFill>
                  <a:srgbClr val="FFFFFF"/>
                </a:solidFill>
              </a:rPr>
              <a:t>Materials and Manufacture/Processes</a:t>
            </a:r>
          </a:p>
          <a:p>
            <a:pPr marL="342900" indent="-342900">
              <a:buFont typeface="+mj-lt"/>
              <a:buAutoNum type="arabicPeriod"/>
            </a:pPr>
            <a:r>
              <a:rPr lang="en-GB" sz="1600" dirty="0">
                <a:solidFill>
                  <a:srgbClr val="FFFFFF"/>
                </a:solidFill>
              </a:rPr>
              <a:t>Course Assignment </a:t>
            </a:r>
          </a:p>
          <a:p>
            <a:pPr marL="0" indent="0">
              <a:buNone/>
            </a:pPr>
            <a:r>
              <a:rPr lang="en-GB" sz="1600" dirty="0">
                <a:solidFill>
                  <a:srgbClr val="FFFFFF"/>
                </a:solidFill>
              </a:rPr>
              <a:t>During the course, you will complete a number of design projects as well as attain the necessary skills for working with plastic, metal and wood by completing several practical projects. </a:t>
            </a:r>
          </a:p>
          <a:p>
            <a:pPr marL="0" indent="0">
              <a:buNone/>
            </a:pPr>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5" name="Graphic 4" descr="Blueprint">
            <a:extLst>
              <a:ext uri="{FF2B5EF4-FFF2-40B4-BE49-F238E27FC236}">
                <a16:creationId xmlns:a16="http://schemas.microsoft.com/office/drawing/2014/main" id="{BC824826-C87C-4A48-9BC1-7DC59FD55A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2107" y="2971800"/>
            <a:ext cx="914400" cy="914400"/>
          </a:xfrm>
          <a:prstGeom prst="rect">
            <a:avLst/>
          </a:prstGeom>
        </p:spPr>
      </p:pic>
      <p:pic>
        <p:nvPicPr>
          <p:cNvPr id="7" name="Graphic 6" descr="Scribble">
            <a:extLst>
              <a:ext uri="{FF2B5EF4-FFF2-40B4-BE49-F238E27FC236}">
                <a16:creationId xmlns:a16="http://schemas.microsoft.com/office/drawing/2014/main" id="{ED867806-7671-442B-905F-84D5943E1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2107" y="1019478"/>
            <a:ext cx="914400" cy="914400"/>
          </a:xfrm>
          <a:prstGeom prst="rect">
            <a:avLst/>
          </a:prstGeom>
        </p:spPr>
      </p:pic>
      <p:pic>
        <p:nvPicPr>
          <p:cNvPr id="10" name="Graphic 9" descr="Drawing compass">
            <a:extLst>
              <a:ext uri="{FF2B5EF4-FFF2-40B4-BE49-F238E27FC236}">
                <a16:creationId xmlns:a16="http://schemas.microsoft.com/office/drawing/2014/main" id="{C7E62733-AEF4-4206-A1A5-6640A12549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2107" y="4924122"/>
            <a:ext cx="914400" cy="914400"/>
          </a:xfrm>
          <a:prstGeom prst="rect">
            <a:avLst/>
          </a:prstGeom>
        </p:spPr>
      </p:pic>
    </p:spTree>
    <p:extLst>
      <p:ext uri="{BB962C8B-B14F-4D97-AF65-F5344CB8AC3E}">
        <p14:creationId xmlns:p14="http://schemas.microsoft.com/office/powerpoint/2010/main" val="31701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dirty="0">
                <a:solidFill>
                  <a:srgbClr val="1CADE4"/>
                </a:solidFill>
              </a:rPr>
              <a:t>DESIGN</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1943924"/>
            <a:ext cx="5942448" cy="4293388"/>
          </a:xfrm>
        </p:spPr>
        <p:txBody>
          <a:bodyPr>
            <a:normAutofit fontScale="92500" lnSpcReduction="20000"/>
          </a:bodyPr>
          <a:lstStyle/>
          <a:p>
            <a:pPr marL="128016" lvl="1" indent="0">
              <a:buNone/>
            </a:pPr>
            <a:r>
              <a:rPr lang="en-GB" dirty="0">
                <a:solidFill>
                  <a:srgbClr val="FFFFFF"/>
                </a:solidFill>
              </a:rPr>
              <a:t>The first main topic in the course is design. You will develop your skills and creativity by designing products and manufacturing them. </a:t>
            </a:r>
          </a:p>
          <a:p>
            <a:pPr marL="128016" lvl="1" indent="0">
              <a:buNone/>
            </a:pPr>
            <a:endParaRPr lang="en-GB" dirty="0">
              <a:solidFill>
                <a:srgbClr val="FFFFFF"/>
              </a:solidFill>
            </a:endParaRPr>
          </a:p>
          <a:p>
            <a:pPr marL="128016" lvl="1" indent="0">
              <a:buNone/>
            </a:pPr>
            <a:r>
              <a:rPr lang="en-GB" dirty="0">
                <a:solidFill>
                  <a:srgbClr val="FFFFFF"/>
                </a:solidFill>
              </a:rPr>
              <a:t>You will study the following topics to enable you to produce a successful design folio throughout the year:</a:t>
            </a:r>
          </a:p>
          <a:p>
            <a:pPr lvl="2"/>
            <a:r>
              <a:rPr lang="en-GB" sz="1600" dirty="0">
                <a:solidFill>
                  <a:srgbClr val="FFFFFF"/>
                </a:solidFill>
              </a:rPr>
              <a:t>The Design Team (who is involved in the design process)</a:t>
            </a:r>
          </a:p>
          <a:p>
            <a:pPr lvl="2"/>
            <a:r>
              <a:rPr lang="en-GB" sz="1600" dirty="0">
                <a:solidFill>
                  <a:srgbClr val="FFFFFF"/>
                </a:solidFill>
              </a:rPr>
              <a:t>The Design Process (brief, product specification, ideas, development)</a:t>
            </a:r>
          </a:p>
          <a:p>
            <a:pPr lvl="2"/>
            <a:r>
              <a:rPr lang="en-GB" sz="1600" dirty="0">
                <a:solidFill>
                  <a:srgbClr val="FFFFFF"/>
                </a:solidFill>
              </a:rPr>
              <a:t>Design Factors (e.g. function, aesthetics, ergonomics, safety)</a:t>
            </a:r>
          </a:p>
          <a:p>
            <a:pPr lvl="2"/>
            <a:r>
              <a:rPr lang="en-GB" sz="1600" dirty="0">
                <a:solidFill>
                  <a:srgbClr val="FFFFFF"/>
                </a:solidFill>
              </a:rPr>
              <a:t>Idea Generation Techniques</a:t>
            </a:r>
          </a:p>
          <a:p>
            <a:pPr lvl="2"/>
            <a:r>
              <a:rPr lang="en-GB" sz="1600" dirty="0">
                <a:solidFill>
                  <a:srgbClr val="FFFFFF"/>
                </a:solidFill>
              </a:rPr>
              <a:t>Graphics in the Design Process (preliminary, production and promotional graphics).</a:t>
            </a:r>
          </a:p>
          <a:p>
            <a:pPr lvl="2"/>
            <a:r>
              <a:rPr lang="en-GB" sz="1600" dirty="0">
                <a:solidFill>
                  <a:srgbClr val="FFFFFF"/>
                </a:solidFill>
              </a:rPr>
              <a:t>Modelling Techniques (card/cardboard//foam/computer modelling)</a:t>
            </a:r>
          </a:p>
          <a:p>
            <a:pPr lvl="2"/>
            <a:r>
              <a:rPr lang="en-GB" sz="1600" dirty="0">
                <a:solidFill>
                  <a:srgbClr val="FFFFFF"/>
                </a:solidFill>
              </a:rPr>
              <a:t>Environmental Considerations </a:t>
            </a:r>
          </a:p>
          <a:p>
            <a:pPr lvl="2"/>
            <a:r>
              <a:rPr lang="en-GB" sz="1600" dirty="0">
                <a:solidFill>
                  <a:srgbClr val="FFFFFF"/>
                </a:solidFill>
              </a:rPr>
              <a:t>Evaluation (of products and your designs).</a:t>
            </a:r>
          </a:p>
          <a:p>
            <a:pPr marL="128016" lvl="1" indent="0">
              <a:buNone/>
            </a:pPr>
            <a:endParaRPr lang="en-GB" dirty="0">
              <a:solidFill>
                <a:srgbClr val="FFFFFF"/>
              </a:solidFill>
            </a:endParaRPr>
          </a:p>
          <a:p>
            <a:pPr marL="128016" lvl="1" indent="0">
              <a:buNone/>
            </a:pPr>
            <a:r>
              <a:rPr lang="en-GB" dirty="0">
                <a:solidFill>
                  <a:srgbClr val="FFFFFF"/>
                </a:solidFill>
              </a:rPr>
              <a:t>You will also develop useful techniques such as physical modelling (card/paper/cardboard), 3D modelling (Inventor) and sketching techniques in both 2D and 3D. </a:t>
            </a:r>
          </a:p>
          <a:p>
            <a:pPr marL="0" indent="0">
              <a:buNone/>
            </a:pPr>
            <a:endParaRPr lang="en-GB" sz="1500" b="1" dirty="0">
              <a:solidFill>
                <a:srgbClr val="FFFFFF"/>
              </a:solidFill>
            </a:endParaRPr>
          </a:p>
          <a:p>
            <a:pPr marL="0" indent="0">
              <a:buNone/>
            </a:pPr>
            <a:endParaRPr lang="en-GB" sz="1500" dirty="0">
              <a:solidFill>
                <a:srgbClr val="FFFFFF"/>
              </a:solidFill>
            </a:endParaRPr>
          </a:p>
        </p:txBody>
      </p:sp>
      <p:pic>
        <p:nvPicPr>
          <p:cNvPr id="8" name="Graphic 7" descr="Illustrator">
            <a:extLst>
              <a:ext uri="{FF2B5EF4-FFF2-40B4-BE49-F238E27FC236}">
                <a16:creationId xmlns:a16="http://schemas.microsoft.com/office/drawing/2014/main" id="{931BF076-BEBB-44FD-B2CB-2846D0F15B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16057" y="2967393"/>
            <a:ext cx="889248" cy="889248"/>
          </a:xfrm>
          <a:prstGeom prst="rect">
            <a:avLst/>
          </a:prstGeom>
        </p:spPr>
      </p:pic>
      <p:pic>
        <p:nvPicPr>
          <p:cNvPr id="10" name="Graphic 9" descr="Blueprint">
            <a:extLst>
              <a:ext uri="{FF2B5EF4-FFF2-40B4-BE49-F238E27FC236}">
                <a16:creationId xmlns:a16="http://schemas.microsoft.com/office/drawing/2014/main" id="{604B2D9B-00FE-4DCD-8A76-BC9BE42A5A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0089" y="4842077"/>
            <a:ext cx="889248" cy="889248"/>
          </a:xfrm>
          <a:prstGeom prst="rect">
            <a:avLst/>
          </a:prstGeom>
        </p:spPr>
      </p:pic>
      <p:pic>
        <p:nvPicPr>
          <p:cNvPr id="12" name="Graphic 11" descr="Ruler">
            <a:extLst>
              <a:ext uri="{FF2B5EF4-FFF2-40B4-BE49-F238E27FC236}">
                <a16:creationId xmlns:a16="http://schemas.microsoft.com/office/drawing/2014/main" id="{F8AC5334-82ED-443F-A61C-8A83218BDA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16057" y="1093600"/>
            <a:ext cx="889248" cy="889248"/>
          </a:xfrm>
          <a:prstGeom prst="rect">
            <a:avLst/>
          </a:prstGeom>
        </p:spPr>
      </p:pic>
    </p:spTree>
    <p:extLst>
      <p:ext uri="{BB962C8B-B14F-4D97-AF65-F5344CB8AC3E}">
        <p14:creationId xmlns:p14="http://schemas.microsoft.com/office/powerpoint/2010/main" val="3000253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dirty="0">
                <a:solidFill>
                  <a:srgbClr val="1CADE4"/>
                </a:solidFill>
              </a:rPr>
              <a:t>Materials and manufacture/processes</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288032"/>
            <a:ext cx="5942448" cy="3755784"/>
          </a:xfrm>
        </p:spPr>
        <p:txBody>
          <a:bodyPr>
            <a:normAutofit/>
          </a:bodyPr>
          <a:lstStyle/>
          <a:p>
            <a:pPr marL="128016" lvl="1" indent="0">
              <a:buNone/>
            </a:pPr>
            <a:r>
              <a:rPr lang="en-GB" dirty="0">
                <a:solidFill>
                  <a:srgbClr val="FFFFFF"/>
                </a:solidFill>
              </a:rPr>
              <a:t>The second main topic is materials and processes (manufacture). You will study the properties, uses and commercial manufacturing processes involved in producing products in the following areas:</a:t>
            </a:r>
          </a:p>
          <a:p>
            <a:pPr lvl="2"/>
            <a:r>
              <a:rPr lang="en-GB" sz="1600" dirty="0">
                <a:solidFill>
                  <a:srgbClr val="FFFFFF"/>
                </a:solidFill>
              </a:rPr>
              <a:t>Wood</a:t>
            </a:r>
          </a:p>
          <a:p>
            <a:pPr lvl="2"/>
            <a:r>
              <a:rPr lang="en-GB" sz="1600" dirty="0">
                <a:solidFill>
                  <a:srgbClr val="FFFFFF"/>
                </a:solidFill>
              </a:rPr>
              <a:t>Metal</a:t>
            </a:r>
          </a:p>
          <a:p>
            <a:pPr lvl="2"/>
            <a:r>
              <a:rPr lang="en-GB" sz="1600" dirty="0">
                <a:solidFill>
                  <a:srgbClr val="FFFFFF"/>
                </a:solidFill>
              </a:rPr>
              <a:t>Plastic</a:t>
            </a:r>
          </a:p>
          <a:p>
            <a:pPr marL="310896" lvl="2" indent="0">
              <a:buNone/>
            </a:pPr>
            <a:endParaRPr lang="en-GB" sz="1600" dirty="0">
              <a:solidFill>
                <a:srgbClr val="FFFFFF"/>
              </a:solidFill>
            </a:endParaRPr>
          </a:p>
          <a:p>
            <a:pPr marL="128016" lvl="1" indent="0">
              <a:buNone/>
            </a:pPr>
            <a:r>
              <a:rPr lang="en-GB" dirty="0">
                <a:solidFill>
                  <a:srgbClr val="FFFFFF"/>
                </a:solidFill>
              </a:rPr>
              <a:t>For each of the above topics, you will be required to know the properties of different materials; the tools, machines and commercial processes used to manufacture products from those materials; identifying features of products.</a:t>
            </a:r>
          </a:p>
          <a:p>
            <a:pPr lvl="2"/>
            <a:endParaRPr lang="en-GB" sz="1600" dirty="0">
              <a:solidFill>
                <a:srgbClr val="FFFFFF"/>
              </a:solidFill>
            </a:endParaRPr>
          </a:p>
          <a:p>
            <a:pPr marL="0" indent="0">
              <a:buNone/>
            </a:pPr>
            <a:endParaRPr lang="en-GB" sz="1500" b="1" dirty="0">
              <a:solidFill>
                <a:srgbClr val="FFFFFF"/>
              </a:solidFill>
            </a:endParaRPr>
          </a:p>
          <a:p>
            <a:pPr marL="0" indent="0">
              <a:buNone/>
            </a:pPr>
            <a:endParaRPr lang="en-GB" sz="1500" dirty="0">
              <a:solidFill>
                <a:srgbClr val="FFFFFF"/>
              </a:solidFill>
            </a:endParaRPr>
          </a:p>
        </p:txBody>
      </p:sp>
      <p:pic>
        <p:nvPicPr>
          <p:cNvPr id="14" name="Graphic 13" descr="Screwdriver">
            <a:extLst>
              <a:ext uri="{FF2B5EF4-FFF2-40B4-BE49-F238E27FC236}">
                <a16:creationId xmlns:a16="http://schemas.microsoft.com/office/drawing/2014/main" id="{B3B27CAF-C34E-4D39-8BFA-46D5E3B51A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7820" y="4844468"/>
            <a:ext cx="914400" cy="914400"/>
          </a:xfrm>
          <a:prstGeom prst="rect">
            <a:avLst/>
          </a:prstGeom>
        </p:spPr>
      </p:pic>
      <p:pic>
        <p:nvPicPr>
          <p:cNvPr id="17" name="Graphic 16" descr="Hammer">
            <a:extLst>
              <a:ext uri="{FF2B5EF4-FFF2-40B4-BE49-F238E27FC236}">
                <a16:creationId xmlns:a16="http://schemas.microsoft.com/office/drawing/2014/main" id="{06A84490-7E24-4C45-9162-3241004C57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7820" y="2936996"/>
            <a:ext cx="914400" cy="914400"/>
          </a:xfrm>
          <a:prstGeom prst="rect">
            <a:avLst/>
          </a:prstGeom>
        </p:spPr>
      </p:pic>
      <p:pic>
        <p:nvPicPr>
          <p:cNvPr id="19" name="Graphic 18" descr="Saw">
            <a:extLst>
              <a:ext uri="{FF2B5EF4-FFF2-40B4-BE49-F238E27FC236}">
                <a16:creationId xmlns:a16="http://schemas.microsoft.com/office/drawing/2014/main" id="{10641837-4DAD-4F10-B0F7-6F1503038B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7820" y="1029524"/>
            <a:ext cx="914400" cy="914400"/>
          </a:xfrm>
          <a:prstGeom prst="rect">
            <a:avLst/>
          </a:prstGeom>
        </p:spPr>
      </p:pic>
    </p:spTree>
    <p:extLst>
      <p:ext uri="{BB962C8B-B14F-4D97-AF65-F5344CB8AC3E}">
        <p14:creationId xmlns:p14="http://schemas.microsoft.com/office/powerpoint/2010/main" val="19209519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Project 1</a:t>
            </a:r>
            <a:br>
              <a:rPr lang="en-GB" dirty="0">
                <a:solidFill>
                  <a:srgbClr val="FFFFFF"/>
                </a:solidFill>
              </a:rPr>
            </a:br>
            <a:r>
              <a:rPr lang="en-GB" sz="3200" dirty="0">
                <a:solidFill>
                  <a:schemeClr val="tx1"/>
                </a:solidFill>
              </a:rPr>
              <a:t>Phone holder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lnSpcReduction="10000"/>
          </a:bodyPr>
          <a:lstStyle/>
          <a:p>
            <a:pPr marL="0" indent="0">
              <a:buNone/>
            </a:pPr>
            <a:r>
              <a:rPr lang="en-GB" sz="1600" dirty="0">
                <a:solidFill>
                  <a:srgbClr val="FFFFFF"/>
                </a:solidFill>
              </a:rPr>
              <a:t>The course is split into 4 projects to give you experience of both design work and manufacturing in plastic, metal and wood.</a:t>
            </a:r>
          </a:p>
          <a:p>
            <a:pPr marL="0" indent="0">
              <a:buNone/>
            </a:pPr>
            <a:r>
              <a:rPr lang="en-GB" sz="1600" dirty="0">
                <a:solidFill>
                  <a:srgbClr val="FFFFFF"/>
                </a:solidFill>
              </a:rPr>
              <a:t>The first project is the design and manufacture of a plastic phone holder. </a:t>
            </a:r>
          </a:p>
          <a:p>
            <a:pPr marL="0" indent="0">
              <a:buNone/>
            </a:pPr>
            <a:r>
              <a:rPr lang="en-GB" sz="1600" dirty="0">
                <a:solidFill>
                  <a:srgbClr val="FFFFFF"/>
                </a:solidFill>
              </a:rPr>
              <a:t>You will use your knowledge from the theory and design techniques lessons to start your own phone holder design folio. </a:t>
            </a:r>
          </a:p>
          <a:p>
            <a:pPr marL="0" indent="0">
              <a:buNone/>
            </a:pPr>
            <a:r>
              <a:rPr lang="en-GB" sz="1600" dirty="0">
                <a:solidFill>
                  <a:srgbClr val="FFFFFF"/>
                </a:solidFill>
              </a:rPr>
              <a:t>Before you make your final design, you will get practice in working with plastic in the workshop, by completing a small pencil holder project. </a:t>
            </a:r>
          </a:p>
          <a:p>
            <a:pPr marL="0" indent="0">
              <a:buNone/>
            </a:pPr>
            <a:r>
              <a:rPr lang="en-GB" sz="1600" dirty="0">
                <a:solidFill>
                  <a:srgbClr val="FFFFFF"/>
                </a:solidFill>
              </a:rPr>
              <a:t>When you have completed this, you will manufacture your final design in acrylic (plastic). </a:t>
            </a:r>
          </a:p>
          <a:p>
            <a:pPr marL="0" indent="0">
              <a:buNone/>
            </a:pPr>
            <a:endParaRPr lang="en-GB" sz="1600" dirty="0">
              <a:solidFill>
                <a:srgbClr val="FFFFFF"/>
              </a:solidFill>
            </a:endParaRPr>
          </a:p>
        </p:txBody>
      </p:sp>
      <p:pic>
        <p:nvPicPr>
          <p:cNvPr id="1026" name="Picture 2" descr="REYTID] Premium Solid Aluminum Phone Holder for ALL Smartphones Stand">
            <a:extLst>
              <a:ext uri="{FF2B5EF4-FFF2-40B4-BE49-F238E27FC236}">
                <a16:creationId xmlns:a16="http://schemas.microsoft.com/office/drawing/2014/main" id="{EDD9BF8E-1ED6-4423-B758-BC2EAFF8F8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1383030"/>
            <a:ext cx="4091940" cy="409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Project 2</a:t>
            </a:r>
            <a:br>
              <a:rPr lang="en-GB" dirty="0">
                <a:solidFill>
                  <a:srgbClr val="FFFFFF"/>
                </a:solidFill>
              </a:rPr>
            </a:br>
            <a:r>
              <a:rPr lang="en-GB" sz="3200" dirty="0">
                <a:solidFill>
                  <a:schemeClr val="tx1"/>
                </a:solidFill>
              </a:rPr>
              <a:t>toffee hammer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824536"/>
          </a:xfrm>
        </p:spPr>
        <p:txBody>
          <a:bodyPr>
            <a:normAutofit lnSpcReduction="10000"/>
          </a:bodyPr>
          <a:lstStyle/>
          <a:p>
            <a:pPr marL="0" indent="0">
              <a:buNone/>
            </a:pPr>
            <a:r>
              <a:rPr lang="en-GB" sz="1600" dirty="0">
                <a:solidFill>
                  <a:srgbClr val="FFFFFF"/>
                </a:solidFill>
              </a:rPr>
              <a:t>The second project is the manufacture of a toffee hammer. </a:t>
            </a:r>
          </a:p>
          <a:p>
            <a:pPr marL="0" indent="0">
              <a:buNone/>
            </a:pPr>
            <a:r>
              <a:rPr lang="en-GB" sz="1600" dirty="0">
                <a:solidFill>
                  <a:srgbClr val="FFFFFF"/>
                </a:solidFill>
              </a:rPr>
              <a:t>Prior to entering the workshop, you will learn about the different properties and commercial processes of different metals. </a:t>
            </a:r>
          </a:p>
          <a:p>
            <a:pPr marL="0" indent="0">
              <a:buNone/>
            </a:pPr>
            <a:r>
              <a:rPr lang="en-GB" sz="1600" dirty="0">
                <a:solidFill>
                  <a:srgbClr val="FFFFFF"/>
                </a:solidFill>
              </a:rPr>
              <a:t>The hammer has already been designed, therefore this is a project to allow you to learn all about the different hand tools, machine tools you will use in the workshop.</a:t>
            </a:r>
          </a:p>
          <a:p>
            <a:pPr marL="0" indent="0">
              <a:buNone/>
            </a:pPr>
            <a:r>
              <a:rPr lang="en-GB" sz="1600" dirty="0">
                <a:solidFill>
                  <a:srgbClr val="FFFFFF"/>
                </a:solidFill>
              </a:rPr>
              <a:t>You will be required to accurately read working drawings, mark out, cut, file and finish metal. You will also be required to add screw threads and produce the hammer handle on the metal lathes, through eight different processes. </a:t>
            </a:r>
          </a:p>
          <a:p>
            <a:pPr marL="0" indent="0">
              <a:buNone/>
            </a:pPr>
            <a:r>
              <a:rPr lang="en-GB" sz="1600" dirty="0">
                <a:solidFill>
                  <a:srgbClr val="FFFFFF"/>
                </a:solidFill>
              </a:rPr>
              <a:t> </a:t>
            </a:r>
          </a:p>
          <a:p>
            <a:pPr marL="0" indent="0">
              <a:buNone/>
            </a:pPr>
            <a:endParaRPr lang="en-GB" sz="1600" dirty="0">
              <a:solidFill>
                <a:srgbClr val="FFFFFF"/>
              </a:solidFill>
            </a:endParaRPr>
          </a:p>
        </p:txBody>
      </p:sp>
      <p:pic>
        <p:nvPicPr>
          <p:cNvPr id="3" name="Picture 2">
            <a:extLst>
              <a:ext uri="{FF2B5EF4-FFF2-40B4-BE49-F238E27FC236}">
                <a16:creationId xmlns:a16="http://schemas.microsoft.com/office/drawing/2014/main" id="{3552D3D2-AE91-463E-BC3A-3ED5E482F620}"/>
              </a:ext>
            </a:extLst>
          </p:cNvPr>
          <p:cNvPicPr>
            <a:picLocks noChangeAspect="1"/>
          </p:cNvPicPr>
          <p:nvPr/>
        </p:nvPicPr>
        <p:blipFill rotWithShape="1">
          <a:blip r:embed="rId2"/>
          <a:srcRect l="8400" t="28990" r="51575" b="28990"/>
          <a:stretch/>
        </p:blipFill>
        <p:spPr>
          <a:xfrm>
            <a:off x="4359983" y="2276872"/>
            <a:ext cx="4635858" cy="2736305"/>
          </a:xfrm>
          <a:prstGeom prst="rect">
            <a:avLst/>
          </a:prstGeom>
        </p:spPr>
      </p:pic>
      <p:pic>
        <p:nvPicPr>
          <p:cNvPr id="6" name="Picture 5" descr="A close up of a device&#10;&#10;Description automatically generated">
            <a:extLst>
              <a:ext uri="{FF2B5EF4-FFF2-40B4-BE49-F238E27FC236}">
                <a16:creationId xmlns:a16="http://schemas.microsoft.com/office/drawing/2014/main" id="{7E52359E-7B96-4F0D-9050-E708D550CEA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323" b="95520" l="2470" r="96443">
                        <a14:foregroundMark x1="10112" y1="79923" x2="10112" y2="79923"/>
                        <a14:foregroundMark x1="6588" y1="82024" x2="6588" y2="82024"/>
                        <a14:foregroundMark x1="3557" y1="83296" x2="10474" y2="94469"/>
                        <a14:foregroundMark x1="10474" y1="94469" x2="4578" y2="84569"/>
                        <a14:foregroundMark x1="2569" y1="95575" x2="3557" y2="93031"/>
                        <a14:foregroundMark x1="93412" y1="37555" x2="93412" y2="37555"/>
                        <a14:foregroundMark x1="91897" y1="18031" x2="91897" y2="18031"/>
                        <a14:foregroundMark x1="91140" y1="2378" x2="91140" y2="2378"/>
                        <a14:foregroundMark x1="96443" y1="37555" x2="96443" y2="37555"/>
                      </a14:backgroundRemoval>
                    </a14:imgEffect>
                  </a14:imgLayer>
                </a14:imgProps>
              </a:ext>
              <a:ext uri="{28A0092B-C50C-407E-A947-70E740481C1C}">
                <a14:useLocalDpi xmlns:a14="http://schemas.microsoft.com/office/drawing/2010/main" val="0"/>
              </a:ext>
            </a:extLst>
          </a:blip>
          <a:stretch>
            <a:fillRect/>
          </a:stretch>
        </p:blipFill>
        <p:spPr>
          <a:xfrm rot="16200000">
            <a:off x="4051210" y="1733972"/>
            <a:ext cx="5680166" cy="3382655"/>
          </a:xfrm>
          <a:prstGeom prst="rect">
            <a:avLst/>
          </a:prstGeom>
        </p:spPr>
      </p:pic>
    </p:spTree>
    <p:extLst>
      <p:ext uri="{BB962C8B-B14F-4D97-AF65-F5344CB8AC3E}">
        <p14:creationId xmlns:p14="http://schemas.microsoft.com/office/powerpoint/2010/main" val="413891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Project 3</a:t>
            </a:r>
            <a:br>
              <a:rPr lang="en-GB" dirty="0">
                <a:solidFill>
                  <a:srgbClr val="FFFFFF"/>
                </a:solidFill>
              </a:rPr>
            </a:br>
            <a:r>
              <a:rPr lang="en-GB" sz="3200" dirty="0">
                <a:solidFill>
                  <a:schemeClr val="tx1"/>
                </a:solidFill>
              </a:rPr>
              <a:t>Wood frame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824536"/>
          </a:xfrm>
        </p:spPr>
        <p:txBody>
          <a:bodyPr>
            <a:normAutofit/>
          </a:bodyPr>
          <a:lstStyle/>
          <a:p>
            <a:pPr marL="0" indent="0">
              <a:buNone/>
            </a:pPr>
            <a:r>
              <a:rPr lang="en-GB" sz="1600" dirty="0">
                <a:solidFill>
                  <a:srgbClr val="FFFFFF"/>
                </a:solidFill>
              </a:rPr>
              <a:t>The third project will require you to develop your skills in woodwork. </a:t>
            </a:r>
          </a:p>
          <a:p>
            <a:pPr marL="0" indent="0">
              <a:buNone/>
            </a:pPr>
            <a:r>
              <a:rPr lang="en-GB" sz="1600" dirty="0">
                <a:solidFill>
                  <a:srgbClr val="FFFFFF"/>
                </a:solidFill>
              </a:rPr>
              <a:t>You will complete a number of practise joints in the workshop and familiarise yourself with the tools, processes and different wood types and their properties. </a:t>
            </a:r>
          </a:p>
          <a:p>
            <a:pPr marL="0" indent="0">
              <a:buNone/>
            </a:pPr>
            <a:r>
              <a:rPr lang="en-GB" sz="1600" dirty="0">
                <a:solidFill>
                  <a:srgbClr val="FFFFFF"/>
                </a:solidFill>
              </a:rPr>
              <a:t>Your final test will be to follow working drawings, mark out the joints on the wood and manufacture a frame. You will have minimal assistance to complete this, however you will receive help if required to complete it. </a:t>
            </a:r>
          </a:p>
          <a:p>
            <a:pPr marL="0" indent="0">
              <a:buNone/>
            </a:pPr>
            <a:endParaRPr lang="en-GB" sz="1600" dirty="0">
              <a:solidFill>
                <a:srgbClr val="FFFFFF"/>
              </a:solidFill>
            </a:endParaRPr>
          </a:p>
        </p:txBody>
      </p:sp>
      <p:pic>
        <p:nvPicPr>
          <p:cNvPr id="1026" name="Picture 2" descr="10 Ways to Cut a Mortise and Tenon Joint - FineWoodworking">
            <a:extLst>
              <a:ext uri="{FF2B5EF4-FFF2-40B4-BE49-F238E27FC236}">
                <a16:creationId xmlns:a16="http://schemas.microsoft.com/office/drawing/2014/main" id="{491E14A4-E8C4-48F3-8031-A98140AB4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41" r="19414"/>
          <a:stretch/>
        </p:blipFill>
        <p:spPr bwMode="auto">
          <a:xfrm>
            <a:off x="4101410"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9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Project 4</a:t>
            </a:r>
            <a:br>
              <a:rPr lang="en-GB" dirty="0">
                <a:solidFill>
                  <a:srgbClr val="FFFFFF"/>
                </a:solidFill>
              </a:rPr>
            </a:br>
            <a:r>
              <a:rPr lang="en-GB" sz="2400" dirty="0">
                <a:solidFill>
                  <a:schemeClr val="tx1"/>
                </a:solidFill>
              </a:rPr>
              <a:t>s3 design assignment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824536"/>
          </a:xfrm>
        </p:spPr>
        <p:txBody>
          <a:bodyPr>
            <a:normAutofit/>
          </a:bodyPr>
          <a:lstStyle/>
          <a:p>
            <a:pPr marL="0" indent="0">
              <a:buNone/>
            </a:pPr>
            <a:r>
              <a:rPr lang="en-GB" sz="1600" dirty="0">
                <a:solidFill>
                  <a:srgbClr val="FFFFFF"/>
                </a:solidFill>
              </a:rPr>
              <a:t>The final project in S3 will be presented to you in more detail in February. You will be asked to select one of three different design briefs. </a:t>
            </a:r>
          </a:p>
          <a:p>
            <a:pPr marL="0" indent="0">
              <a:buNone/>
            </a:pPr>
            <a:r>
              <a:rPr lang="en-GB" sz="1600" dirty="0">
                <a:solidFill>
                  <a:srgbClr val="FFFFFF"/>
                </a:solidFill>
              </a:rPr>
              <a:t>From this, you will complete an </a:t>
            </a:r>
            <a:r>
              <a:rPr lang="en-GB" sz="1600" b="1" dirty="0">
                <a:solidFill>
                  <a:srgbClr val="FFFFFF"/>
                </a:solidFill>
              </a:rPr>
              <a:t>8 page design folio</a:t>
            </a:r>
            <a:r>
              <a:rPr lang="en-GB" sz="1600" dirty="0">
                <a:solidFill>
                  <a:srgbClr val="FFFFFF"/>
                </a:solidFill>
              </a:rPr>
              <a:t> in class, using all your knowledge and design skills attained from previous lessons. </a:t>
            </a:r>
          </a:p>
          <a:p>
            <a:pPr marL="0" indent="0">
              <a:buNone/>
            </a:pPr>
            <a:r>
              <a:rPr lang="en-GB" sz="1600" dirty="0">
                <a:solidFill>
                  <a:srgbClr val="FFFFFF"/>
                </a:solidFill>
              </a:rPr>
              <a:t>Once your folio is complete, you will then go on to manufacture this in the workshop to produce a finished prototype. </a:t>
            </a:r>
          </a:p>
          <a:p>
            <a:pPr marL="0" indent="0">
              <a:buNone/>
            </a:pPr>
            <a:r>
              <a:rPr lang="en-GB" sz="1600" dirty="0">
                <a:solidFill>
                  <a:srgbClr val="FFFFFF"/>
                </a:solidFill>
              </a:rPr>
              <a:t>The project is open book, which means you can use sources such as class notes, books, magazine, the Internet and ask your teacher. </a:t>
            </a:r>
          </a:p>
          <a:p>
            <a:pPr marL="0" indent="0">
              <a:buNone/>
            </a:pPr>
            <a:endParaRPr lang="en-GB" sz="1600" b="1" dirty="0">
              <a:solidFill>
                <a:srgbClr val="FFFFFF"/>
              </a:solidFill>
            </a:endParaRPr>
          </a:p>
          <a:p>
            <a:pPr marL="0" indent="0">
              <a:buNone/>
            </a:pPr>
            <a:endParaRPr lang="en-GB" sz="1600" b="1" dirty="0">
              <a:solidFill>
                <a:srgbClr val="FFFFFF"/>
              </a:solidFill>
            </a:endParaRPr>
          </a:p>
          <a:p>
            <a:pPr marL="0" indent="0">
              <a:buNone/>
            </a:pPr>
            <a:endParaRPr lang="en-GB" sz="1600" dirty="0">
              <a:solidFill>
                <a:srgbClr val="FFFFFF"/>
              </a:solidFill>
            </a:endParaRPr>
          </a:p>
        </p:txBody>
      </p:sp>
      <p:pic>
        <p:nvPicPr>
          <p:cNvPr id="3" name="Picture 2">
            <a:extLst>
              <a:ext uri="{FF2B5EF4-FFF2-40B4-BE49-F238E27FC236}">
                <a16:creationId xmlns:a16="http://schemas.microsoft.com/office/drawing/2014/main" id="{18F27103-12BA-4226-B5AD-80ED87CBC6DE}"/>
              </a:ext>
            </a:extLst>
          </p:cNvPr>
          <p:cNvPicPr>
            <a:picLocks noChangeAspect="1"/>
          </p:cNvPicPr>
          <p:nvPr/>
        </p:nvPicPr>
        <p:blipFill rotWithShape="1">
          <a:blip r:embed="rId3"/>
          <a:srcRect l="12201" t="18317" r="27163" b="6580"/>
          <a:stretch/>
        </p:blipFill>
        <p:spPr>
          <a:xfrm>
            <a:off x="4850435" y="292436"/>
            <a:ext cx="4101412" cy="2856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BB3D5B96-2E0F-4F6F-BFB4-86FAE58D0BD2}"/>
              </a:ext>
            </a:extLst>
          </p:cNvPr>
          <p:cNvPicPr>
            <a:picLocks noChangeAspect="1"/>
          </p:cNvPicPr>
          <p:nvPr/>
        </p:nvPicPr>
        <p:blipFill rotWithShape="1">
          <a:blip r:embed="rId4"/>
          <a:srcRect l="12500" t="17161" r="26864" b="6590"/>
          <a:stretch/>
        </p:blipFill>
        <p:spPr>
          <a:xfrm>
            <a:off x="4321369" y="1052736"/>
            <a:ext cx="4101412" cy="289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E193009-9A96-46BF-83C9-C9C27BA694D4}"/>
              </a:ext>
            </a:extLst>
          </p:cNvPr>
          <p:cNvPicPr>
            <a:picLocks noChangeAspect="1"/>
          </p:cNvPicPr>
          <p:nvPr/>
        </p:nvPicPr>
        <p:blipFill rotWithShape="1">
          <a:blip r:embed="rId5"/>
          <a:srcRect l="12201" t="18318" r="27163" b="5433"/>
          <a:stretch/>
        </p:blipFill>
        <p:spPr>
          <a:xfrm>
            <a:off x="4379976" y="3799740"/>
            <a:ext cx="4101412" cy="289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586B4C3-8DF1-4D31-847B-A80070B5C793}"/>
              </a:ext>
            </a:extLst>
          </p:cNvPr>
          <p:cNvPicPr>
            <a:picLocks noChangeAspect="1"/>
          </p:cNvPicPr>
          <p:nvPr/>
        </p:nvPicPr>
        <p:blipFill rotWithShape="1">
          <a:blip r:embed="rId6"/>
          <a:srcRect l="12500" t="17161" r="26864" b="6590"/>
          <a:stretch/>
        </p:blipFill>
        <p:spPr>
          <a:xfrm>
            <a:off x="4658540" y="2905603"/>
            <a:ext cx="4101413" cy="289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277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Course</a:t>
            </a:r>
            <a:br>
              <a:rPr lang="en-GB" dirty="0">
                <a:solidFill>
                  <a:srgbClr val="FFFFFF"/>
                </a:solidFill>
              </a:rPr>
            </a:br>
            <a:r>
              <a:rPr lang="en-GB" sz="2400" dirty="0">
                <a:solidFill>
                  <a:schemeClr val="tx1"/>
                </a:solidFill>
              </a:rPr>
              <a:t>assessment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824536"/>
          </a:xfrm>
        </p:spPr>
        <p:txBody>
          <a:bodyPr>
            <a:normAutofit fontScale="92500"/>
          </a:bodyPr>
          <a:lstStyle/>
          <a:p>
            <a:pPr marL="0" indent="0">
              <a:buNone/>
            </a:pPr>
            <a:r>
              <a:rPr lang="en-GB" sz="1600" dirty="0">
                <a:solidFill>
                  <a:srgbClr val="FFFFFF"/>
                </a:solidFill>
              </a:rPr>
              <a:t>The S3 folio is a “practise” for the final National 4/5 course assignment. Should you continue to study Design &amp; Manufacture in S4, you will need to complete an assignment (Nat4 is issued by the teacher, Nat5 is issued by the SQA). </a:t>
            </a:r>
          </a:p>
          <a:p>
            <a:pPr marL="0" indent="0">
              <a:buNone/>
            </a:pPr>
            <a:r>
              <a:rPr lang="en-GB" sz="1600" dirty="0">
                <a:solidFill>
                  <a:srgbClr val="FFFFFF"/>
                </a:solidFill>
              </a:rPr>
              <a:t>In both S4 assignments, you will be asked to choose a design brief, develop a proposal in the form of a design folio, and manufacture a working prototype. </a:t>
            </a:r>
          </a:p>
          <a:p>
            <a:pPr marL="0" indent="0">
              <a:buNone/>
            </a:pPr>
            <a:r>
              <a:rPr lang="en-GB" sz="1600" dirty="0">
                <a:solidFill>
                  <a:srgbClr val="FFFFFF"/>
                </a:solidFill>
              </a:rPr>
              <a:t>Overall, the course is assessed as follows:</a:t>
            </a:r>
          </a:p>
          <a:p>
            <a:pPr marL="0" indent="0">
              <a:buNone/>
            </a:pPr>
            <a:r>
              <a:rPr lang="en-GB" sz="1600" b="1" dirty="0">
                <a:solidFill>
                  <a:srgbClr val="FFFFFF"/>
                </a:solidFill>
              </a:rPr>
              <a:t>Course assignment/Added Value Unit </a:t>
            </a:r>
            <a:r>
              <a:rPr lang="en-GB" sz="1600" dirty="0">
                <a:solidFill>
                  <a:srgbClr val="FFFFFF"/>
                </a:solidFill>
              </a:rPr>
              <a:t>= 55% of the total marks.</a:t>
            </a:r>
          </a:p>
          <a:p>
            <a:pPr marL="0" indent="0">
              <a:buNone/>
            </a:pPr>
            <a:r>
              <a:rPr lang="en-GB" sz="1600" b="1" dirty="0">
                <a:solidFill>
                  <a:srgbClr val="FFFFFF"/>
                </a:solidFill>
              </a:rPr>
              <a:t>Final SQA Exam (knowledge and understanding of the course theory)</a:t>
            </a:r>
            <a:r>
              <a:rPr lang="en-GB" sz="1600" dirty="0">
                <a:solidFill>
                  <a:srgbClr val="FFFFFF"/>
                </a:solidFill>
              </a:rPr>
              <a:t> = 45% of total marks.</a:t>
            </a:r>
          </a:p>
          <a:p>
            <a:pPr marL="0" indent="0">
              <a:buNone/>
            </a:pPr>
            <a:endParaRPr lang="en-GB" sz="1600" b="1" dirty="0">
              <a:solidFill>
                <a:srgbClr val="FFFFFF"/>
              </a:solidFill>
            </a:endParaRPr>
          </a:p>
          <a:p>
            <a:pPr marL="0" indent="0">
              <a:buNone/>
            </a:pPr>
            <a:endParaRPr lang="en-GB" sz="1600" b="1" dirty="0">
              <a:solidFill>
                <a:srgbClr val="FFFFFF"/>
              </a:solidFill>
            </a:endParaRPr>
          </a:p>
          <a:p>
            <a:pPr marL="0" indent="0">
              <a:buNone/>
            </a:pPr>
            <a:endParaRPr lang="en-GB" sz="1600" dirty="0">
              <a:solidFill>
                <a:srgbClr val="FFFFFF"/>
              </a:solidFill>
            </a:endParaRPr>
          </a:p>
        </p:txBody>
      </p:sp>
      <p:pic>
        <p:nvPicPr>
          <p:cNvPr id="5" name="Picture 4">
            <a:extLst>
              <a:ext uri="{FF2B5EF4-FFF2-40B4-BE49-F238E27FC236}">
                <a16:creationId xmlns:a16="http://schemas.microsoft.com/office/drawing/2014/main" id="{BB3D5B96-2E0F-4F6F-BFB4-86FAE58D0BD2}"/>
              </a:ext>
            </a:extLst>
          </p:cNvPr>
          <p:cNvPicPr>
            <a:picLocks noChangeAspect="1"/>
          </p:cNvPicPr>
          <p:nvPr/>
        </p:nvPicPr>
        <p:blipFill rotWithShape="1">
          <a:blip r:embed="rId3"/>
          <a:srcRect l="12500" t="17161" r="26864" b="6590"/>
          <a:stretch/>
        </p:blipFill>
        <p:spPr>
          <a:xfrm>
            <a:off x="4480836" y="467001"/>
            <a:ext cx="4101412" cy="289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E193009-9A96-46BF-83C9-C9C27BA694D4}"/>
              </a:ext>
            </a:extLst>
          </p:cNvPr>
          <p:cNvPicPr>
            <a:picLocks noChangeAspect="1"/>
          </p:cNvPicPr>
          <p:nvPr/>
        </p:nvPicPr>
        <p:blipFill rotWithShape="1">
          <a:blip r:embed="rId4"/>
          <a:srcRect l="12201" t="18318" r="27163" b="5433"/>
          <a:stretch/>
        </p:blipFill>
        <p:spPr>
          <a:xfrm>
            <a:off x="4480836" y="3645024"/>
            <a:ext cx="4101412" cy="289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5239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133</TotalTime>
  <Words>963</Words>
  <Application>Microsoft Office PowerPoint</Application>
  <PresentationFormat>On-screen Show (4:3)</PresentationFormat>
  <Paragraphs>94</Paragraphs>
  <Slides>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Tw Cen MT</vt:lpstr>
      <vt:lpstr>Tw Cen MT Condensed</vt:lpstr>
      <vt:lpstr>Wingdings 3</vt:lpstr>
      <vt:lpstr>Integral</vt:lpstr>
      <vt:lpstr>1_Integral</vt:lpstr>
      <vt:lpstr>nat5 Design &amp; Manufacture</vt:lpstr>
      <vt:lpstr>Welcome to  nat5 design &amp; manufacture</vt:lpstr>
      <vt:lpstr>DESIGN</vt:lpstr>
      <vt:lpstr>Materials and manufacture/processes</vt:lpstr>
      <vt:lpstr>Project 1 Phone holder</vt:lpstr>
      <vt:lpstr>Project 2 toffee hammer</vt:lpstr>
      <vt:lpstr>Project 3 Wood frame</vt:lpstr>
      <vt:lpstr>Project 4 s3 design assignment</vt:lpstr>
      <vt:lpstr>Course assessment</vt:lpstr>
      <vt:lpstr>careers </vt:lpstr>
      <vt:lpstr>YOUR NAME (BIGGEST THING ON THE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15</cp:revision>
  <dcterms:created xsi:type="dcterms:W3CDTF">2020-05-18T09:31:07Z</dcterms:created>
  <dcterms:modified xsi:type="dcterms:W3CDTF">2021-06-09T11:12:02Z</dcterms:modified>
</cp:coreProperties>
</file>